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6"/>
  </p:notesMasterIdLst>
  <p:handoutMasterIdLst>
    <p:handoutMasterId r:id="rId7"/>
  </p:handoutMasterIdLst>
  <p:sldIdLst>
    <p:sldId id="431" r:id="rId2"/>
    <p:sldId id="432" r:id="rId3"/>
    <p:sldId id="429" r:id="rId4"/>
    <p:sldId id="428" r:id="rId5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AFB57B"/>
    <a:srgbClr val="3AE0F6"/>
    <a:srgbClr val="DAE3C3"/>
    <a:srgbClr val="0066FF"/>
    <a:srgbClr val="9CAFC0"/>
    <a:srgbClr val="B8C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782" autoAdjust="0"/>
    <p:restoredTop sz="91471" autoAdjust="0"/>
  </p:normalViewPr>
  <p:slideViewPr>
    <p:cSldViewPr>
      <p:cViewPr varScale="1">
        <p:scale>
          <a:sx n="106" d="100"/>
          <a:sy n="106" d="100"/>
        </p:scale>
        <p:origin x="13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E568A-2734-4DC1-AA05-E44AD011F5EB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53200-A764-4BFD-ACFA-A3D18C5FC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880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493F62-9E45-4D0B-8D86-FE0786814076}" type="datetimeFigureOut">
              <a:rPr lang="ru-RU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CD4C6C3-AA93-4D98-91CD-EF3658652E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598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4C6C3-AA93-4D98-91CD-EF3658652E94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478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37F348-AD4C-44B5-B74D-6DBDC7D476E3}" type="datetimeFigureOut">
              <a:rPr lang="ru-RU" smtClean="0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7B5FE-A40E-4AAE-B13F-8689DD76AE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704128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98F90-F381-4E77-8A92-439185B5192C}" type="datetimeFigureOut">
              <a:rPr lang="ru-RU" smtClean="0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18FF4-90A4-4EEA-9C09-14927232EC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789503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EB74D0-945E-4D97-BB93-0C962268B4CE}" type="datetimeFigureOut">
              <a:rPr lang="ru-RU" smtClean="0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0E0404-ACFF-4E32-8449-56D3ECCC99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086098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CE0FA5-EF2A-4144-8FAD-5B0C577691E5}" type="datetimeFigureOut">
              <a:rPr lang="ru-RU" smtClean="0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0F1A8-044B-48B4-9F4E-A9679E1217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795741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A57078-A9B8-48B2-B7A2-74FFE4E87E82}" type="datetimeFigureOut">
              <a:rPr lang="ru-RU" smtClean="0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83EB8-D2C7-4150-A138-07E2EE1D03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667185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306E6-3620-4C05-8863-42BA0FB448E3}" type="datetimeFigureOut">
              <a:rPr lang="ru-RU" smtClean="0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8A2F9-F3C9-4813-9503-D7D0DB427B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823077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3F6F08-C1E4-4296-9D16-DA7A620F28BB}" type="datetimeFigureOut">
              <a:rPr lang="ru-RU" smtClean="0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8C8E82-8972-466A-A171-F3ECBDA663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322945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65E822-1C6F-421D-BDD4-82E7703B1551}" type="datetimeFigureOut">
              <a:rPr lang="ru-RU" smtClean="0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E25D5-61A6-4CE4-8795-EF72F9B601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207488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210FE7-EC4B-4A8F-B4CD-5CCEAD78A1FF}" type="datetimeFigureOut">
              <a:rPr lang="ru-RU" smtClean="0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27573C-ED1E-4FFE-BFD3-34A02FC674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544317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F6F674-072E-4B2F-BE63-64BB17E39F01}" type="datetimeFigureOut">
              <a:rPr lang="ru-RU" smtClean="0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21AB7-7E1E-4189-B014-35CF8217F8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329761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1EE2EA-09C4-4FF8-8B31-D4AA0A0EFE9D}" type="datetimeFigureOut">
              <a:rPr lang="ru-RU" smtClean="0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1C29A-C6DD-4A2D-956B-974B5579ED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271269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3195246-7384-439A-AA31-63C9591DDF69}" type="datetimeFigureOut">
              <a:rPr lang="ru-RU" smtClean="0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45F872-8AD7-48D6-884D-5F76D2CC1B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55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 spd="med">
    <p:strips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Группа 12"/>
          <p:cNvGrpSpPr>
            <a:grpSpLocks/>
          </p:cNvGrpSpPr>
          <p:nvPr/>
        </p:nvGrpSpPr>
        <p:grpSpPr bwMode="auto">
          <a:xfrm>
            <a:off x="165890" y="836712"/>
            <a:ext cx="8813098" cy="5881793"/>
            <a:chOff x="500033" y="1428736"/>
            <a:chExt cx="8423605" cy="4826121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3579034" y="1468511"/>
              <a:ext cx="2500473" cy="47863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6423166" y="1428736"/>
              <a:ext cx="2500472" cy="4786346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500716" y="1435569"/>
              <a:ext cx="2500472" cy="4786346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390" name="Picture 8" descr="C:\Users\user\AppData\Local\Microsoft\Windows\Temporary Internet Files\Content.IE5\F053KVEX\MC900434223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832" y="4704566"/>
              <a:ext cx="1305142" cy="138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2" descr="C:\Program Files\Microsoft Office\MEDIA\CAGCAT10\j0301252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140" y="4704566"/>
              <a:ext cx="1431513" cy="1224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500033" y="2714922"/>
              <a:ext cx="2251298" cy="20960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проводится 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для обучающихся XI классов по темам (текстам), сформированным </a:t>
              </a:r>
              <a:r>
                <a:rPr lang="ru-RU" sz="2000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Рособрнадзором</a:t>
              </a:r>
              <a:r>
                <a:rPr lang="ru-RU" sz="20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, 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в декабре последнего года обучения </a:t>
              </a:r>
              <a:endPara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589903" y="2737897"/>
              <a:ext cx="2500473" cy="58083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является 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условием допуска к ГИА </a:t>
              </a:r>
              <a:endParaRPr lang="ru-RU" sz="2000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412020" y="2532078"/>
              <a:ext cx="2500472" cy="10859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результатом 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итогового сочинения (изложения) является "зачет" или "незачет" </a:t>
              </a:r>
              <a:endParaRPr lang="ru-RU" sz="2000" dirty="0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714547" y="1714876"/>
              <a:ext cx="7714294" cy="570836"/>
            </a:xfrm>
            <a:prstGeom prst="roundRect">
              <a:avLst/>
            </a:prstGeom>
            <a:solidFill>
              <a:schemeClr val="bg1">
                <a:alpha val="61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ИТОГОВОЕ СОЧИНЕНИЕ (ИЗЛОЖЕНИЕ)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6" y="-1519"/>
            <a:ext cx="90170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2"/>
          <p:cNvSpPr>
            <a:spLocks noChangeArrowheads="1"/>
          </p:cNvSpPr>
          <p:nvPr/>
        </p:nvSpPr>
        <p:spPr bwMode="auto">
          <a:xfrm>
            <a:off x="889000" y="23318"/>
            <a:ext cx="8255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Администрации города Великие Луки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8373" y="3261956"/>
            <a:ext cx="2330582" cy="231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70455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11560" cy="65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611560" y="-21465"/>
            <a:ext cx="853244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Администрации города Великие Луки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764704"/>
            <a:ext cx="7652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Об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итоговом сочинении (изложении) в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2018/2019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году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40" y="1379611"/>
            <a:ext cx="2708752" cy="33779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5805264"/>
            <a:ext cx="1243970" cy="123990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184" y="1382442"/>
            <a:ext cx="2762792" cy="33954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179512" y="4912970"/>
            <a:ext cx="8280920" cy="1396350"/>
          </a:xfrm>
          <a:prstGeom prst="flowChartAlternateProcess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2866" y="4542980"/>
            <a:ext cx="74168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Обучающиеся с ограниченными возможностями здоровья кроме заявления предъявляют копию рекомендаций психолого-медико-педагогической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комиссии,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либо заверенную в установленном порядке копию справки, подтверждающей факт установления инвалидности. 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Выпускники прошлых лет при подаче заявления на прохождение итогового сочинения предъявляют оригиналы документов об образовании.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2480530" y="1534545"/>
            <a:ext cx="4045557" cy="2700259"/>
          </a:xfrm>
          <a:prstGeom prst="left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000000"/>
                </a:solidFill>
                <a:latin typeface="Monotype Corsiva" panose="03010101010201010101" pitchFamily="66" charset="0"/>
              </a:rPr>
              <a:t>Для </a:t>
            </a:r>
            <a:r>
              <a:rPr lang="ru-RU" sz="1600" i="1" dirty="0">
                <a:solidFill>
                  <a:srgbClr val="000000"/>
                </a:solidFill>
                <a:latin typeface="Monotype Corsiva" panose="03010101010201010101" pitchFamily="66" charset="0"/>
              </a:rPr>
              <a:t>участия в итоговом сочинении (изложении) необходимо: </a:t>
            </a:r>
            <a:r>
              <a:rPr lang="ru-RU" sz="1600" b="1" i="1" u="sng" dirty="0" smtClean="0">
                <a:solidFill>
                  <a:srgbClr val="000000"/>
                </a:solidFill>
                <a:latin typeface="Monotype Corsiva" panose="03010101010201010101" pitchFamily="66" charset="0"/>
              </a:rPr>
              <a:t>до </a:t>
            </a:r>
            <a:r>
              <a:rPr lang="ru-RU" sz="1600" b="1" i="1" u="sng" dirty="0" smtClean="0">
                <a:solidFill>
                  <a:srgbClr val="000000"/>
                </a:solidFill>
                <a:latin typeface="Monotype Corsiva" panose="03010101010201010101" pitchFamily="66" charset="0"/>
              </a:rPr>
              <a:t>21 </a:t>
            </a:r>
            <a:r>
              <a:rPr lang="ru-RU" sz="1600" b="1" i="1" u="sng" dirty="0">
                <a:solidFill>
                  <a:srgbClr val="000000"/>
                </a:solidFill>
                <a:latin typeface="Monotype Corsiva" panose="03010101010201010101" pitchFamily="66" charset="0"/>
              </a:rPr>
              <a:t>ноября </a:t>
            </a:r>
            <a:r>
              <a:rPr lang="ru-RU" sz="1600" b="1" i="1" u="sng" dirty="0" smtClean="0">
                <a:solidFill>
                  <a:srgbClr val="000000"/>
                </a:solidFill>
                <a:latin typeface="Monotype Corsiva" panose="03010101010201010101" pitchFamily="66" charset="0"/>
              </a:rPr>
              <a:t>2018 </a:t>
            </a:r>
            <a:r>
              <a:rPr lang="ru-RU" sz="1600" i="1" dirty="0">
                <a:solidFill>
                  <a:srgbClr val="000000"/>
                </a:solidFill>
                <a:latin typeface="Monotype Corsiva" panose="03010101010201010101" pitchFamily="66" charset="0"/>
              </a:rPr>
              <a:t>года </a:t>
            </a:r>
            <a:r>
              <a:rPr lang="ru-RU" sz="1600" i="1" dirty="0" smtClean="0">
                <a:solidFill>
                  <a:srgbClr val="000000"/>
                </a:solidFill>
                <a:latin typeface="Monotype Corsiva" panose="03010101010201010101" pitchFamily="66" charset="0"/>
              </a:rPr>
              <a:t> подать </a:t>
            </a:r>
            <a:r>
              <a:rPr lang="ru-RU" sz="1600" i="1" dirty="0">
                <a:solidFill>
                  <a:srgbClr val="000000"/>
                </a:solidFill>
                <a:latin typeface="Monotype Corsiva" panose="03010101010201010101" pitchFamily="66" charset="0"/>
              </a:rPr>
              <a:t>в установленной форме </a:t>
            </a:r>
            <a:r>
              <a:rPr lang="ru-RU" sz="1600" i="1" dirty="0" smtClean="0">
                <a:solidFill>
                  <a:srgbClr val="000000"/>
                </a:solidFill>
                <a:latin typeface="Monotype Corsiva" panose="03010101010201010101" pitchFamily="66" charset="0"/>
              </a:rPr>
              <a:t>заявление и согласие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41128925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11560" cy="65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611560" y="-21465"/>
            <a:ext cx="853244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Администрации города Великие Луки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869" y="836712"/>
            <a:ext cx="3783004" cy="31403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1352" y="364697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Об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итоговом сочинении (изложении) в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2018/2019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году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5580112" y="1529728"/>
            <a:ext cx="1584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Сроки </a:t>
            </a:r>
            <a:r>
              <a:rPr lang="ru-RU" sz="1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проведения </a:t>
            </a:r>
            <a:endParaRPr lang="ru-RU" sz="1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ru-RU" sz="1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итогового сочинения </a:t>
            </a:r>
            <a:endParaRPr lang="ru-RU" sz="1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ru-RU" sz="1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(изложения) </a:t>
            </a:r>
            <a:endParaRPr lang="ru-RU" sz="1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ru-RU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5 </a:t>
            </a:r>
            <a:r>
              <a:rPr lang="ru-RU" sz="1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декабря </a:t>
            </a:r>
            <a:r>
              <a:rPr lang="ru-RU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2018 </a:t>
            </a:r>
            <a:r>
              <a:rPr lang="ru-RU" sz="1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года 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6 </a:t>
            </a:r>
            <a:r>
              <a:rPr lang="ru-RU" sz="1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февраля </a:t>
            </a:r>
            <a:r>
              <a:rPr lang="ru-RU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2019 </a:t>
            </a:r>
            <a:r>
              <a:rPr lang="ru-RU" sz="1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года 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8 </a:t>
            </a:r>
            <a:r>
              <a:rPr lang="ru-RU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мая </a:t>
            </a:r>
            <a:r>
              <a:rPr lang="ru-RU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2019 </a:t>
            </a:r>
            <a:r>
              <a:rPr lang="ru-RU" sz="1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года 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1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578" y="5105206"/>
            <a:ext cx="1440712" cy="17527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248" y="5366323"/>
            <a:ext cx="1871392" cy="120242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67544" y="1030062"/>
            <a:ext cx="28161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Тематические направления для итогового сочинения </a:t>
            </a:r>
            <a:r>
              <a:rPr lang="ru-RU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2018/19 </a:t>
            </a:r>
            <a:r>
              <a:rPr lang="ru-RU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учебного года: </a:t>
            </a:r>
            <a:endParaRPr lang="ru-RU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Отцы 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</a:rPr>
              <a:t>и дети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Мечта 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</a:rPr>
              <a:t>и реальность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</a:rPr>
              <a:t>Месть и великодушие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</a:rPr>
              <a:t>Искусство и ремесло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</a:rPr>
              <a:t>Доброта и жестокость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2924" y="4079754"/>
            <a:ext cx="27526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Продолжительность </a:t>
            </a:r>
            <a:r>
              <a:rPr lang="ru-RU" sz="1600" i="1" dirty="0">
                <a:solidFill>
                  <a:srgbClr val="0000FF"/>
                </a:solidFill>
                <a:latin typeface="Monotype Corsiva" panose="03010101010201010101" pitchFamily="66" charset="0"/>
              </a:rPr>
              <a:t>выполнения итогового сочинения (изложения) </a:t>
            </a:r>
            <a:endParaRPr lang="ru-RU" sz="1600" dirty="0">
              <a:solidFill>
                <a:srgbClr val="0000FF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1600" i="1" dirty="0">
                <a:solidFill>
                  <a:srgbClr val="0000FF"/>
                </a:solidFill>
                <a:latin typeface="Monotype Corsiva" panose="03010101010201010101" pitchFamily="66" charset="0"/>
              </a:rPr>
              <a:t>3 часа 55 минут </a:t>
            </a:r>
            <a:endParaRPr lang="ru-RU" sz="1600" dirty="0">
              <a:solidFill>
                <a:srgbClr val="0000FF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1600" i="1" dirty="0">
                <a:solidFill>
                  <a:srgbClr val="0000FF"/>
                </a:solidFill>
                <a:latin typeface="Monotype Corsiva" panose="03010101010201010101" pitchFamily="66" charset="0"/>
              </a:rPr>
              <a:t>(+ 1 час 30 минут для участников </a:t>
            </a:r>
            <a:endParaRPr lang="ru-RU" sz="1600" dirty="0">
              <a:solidFill>
                <a:srgbClr val="0000FF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1600" i="1" dirty="0">
                <a:solidFill>
                  <a:srgbClr val="0000FF"/>
                </a:solidFill>
                <a:latin typeface="Monotype Corsiva" panose="03010101010201010101" pitchFamily="66" charset="0"/>
              </a:rPr>
              <a:t>с ограниченными возможностями здоровья) </a:t>
            </a:r>
            <a:r>
              <a:rPr lang="ru-RU" sz="1600" dirty="0">
                <a:solidFill>
                  <a:srgbClr val="000000"/>
                </a:solidFill>
                <a:latin typeface="Monotype Corsiva" panose="03010101010201010101" pitchFamily="66" charset="0"/>
              </a:rPr>
              <a:t>	</a:t>
            </a:r>
          </a:p>
          <a:p>
            <a:pPr algn="ctr"/>
            <a:r>
              <a:rPr lang="ru-RU" sz="1600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Время начала – </a:t>
            </a:r>
            <a:endParaRPr lang="ru-RU" sz="1600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1600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10.00 ч. по местному времени </a:t>
            </a:r>
            <a:r>
              <a:rPr lang="ru-RU" dirty="0">
                <a:solidFill>
                  <a:srgbClr val="000000"/>
                </a:solidFill>
                <a:latin typeface="Monotype Corsiva" panose="03010101010201010101" pitchFamily="66" charset="0"/>
              </a:rPr>
              <a:t>	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53875" y="5659087"/>
            <a:ext cx="30361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solidFill>
                <a:srgbClr val="00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160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Телефон «горячей» линии </a:t>
            </a:r>
            <a:endParaRPr lang="ru-RU" b="1" i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(81153) 5-40-17 </a:t>
            </a:r>
            <a:r>
              <a:rPr 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	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	</a:t>
            </a:r>
          </a:p>
        </p:txBody>
      </p:sp>
      <p:sp>
        <p:nvSpPr>
          <p:cNvPr id="15" name="Прямоугольник с двумя усеченными противолежащими углами 14"/>
          <p:cNvSpPr/>
          <p:nvPr/>
        </p:nvSpPr>
        <p:spPr>
          <a:xfrm>
            <a:off x="235371" y="3687393"/>
            <a:ext cx="4839219" cy="1899685"/>
          </a:xfrm>
          <a:prstGeom prst="snip2DiagRect">
            <a:avLst>
              <a:gd name="adj1" fmla="val 50000"/>
              <a:gd name="adj2" fmla="val 16667"/>
            </a:avLst>
          </a:prstGeom>
          <a:solidFill>
            <a:srgbClr val="3AE0F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600" i="1" dirty="0">
                <a:solidFill>
                  <a:srgbClr val="0000FF"/>
                </a:solidFill>
                <a:latin typeface="Monotype Corsiva" panose="03010101010201010101" pitchFamily="66" charset="0"/>
              </a:rPr>
              <a:t>Выпускники текущего учебного года подают заявления в свою образовательную организацию, выпускники прошлых лет </a:t>
            </a:r>
            <a:r>
              <a:rPr lang="ru-RU" sz="1600" i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 и обучающиеся СПО – </a:t>
            </a:r>
            <a:r>
              <a:rPr lang="ru-RU" sz="1600" i="1" dirty="0">
                <a:solidFill>
                  <a:srgbClr val="0000FF"/>
                </a:solidFill>
                <a:latin typeface="Monotype Corsiva" panose="03010101010201010101" pitchFamily="66" charset="0"/>
              </a:rPr>
              <a:t>в </a:t>
            </a:r>
            <a:r>
              <a:rPr lang="ru-RU" sz="1600" i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МБОУ Центр образования (</a:t>
            </a:r>
            <a:r>
              <a:rPr lang="ru-RU" sz="1600" i="1" dirty="0" err="1" smtClean="0">
                <a:solidFill>
                  <a:srgbClr val="0000FF"/>
                </a:solidFill>
                <a:latin typeface="Monotype Corsiva" panose="03010101010201010101" pitchFamily="66" charset="0"/>
              </a:rPr>
              <a:t>ул.Половская</a:t>
            </a:r>
            <a:r>
              <a:rPr lang="ru-RU" sz="1600" i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, д.3, тел. </a:t>
            </a:r>
            <a:r>
              <a:rPr lang="ru-RU" sz="1600" i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3-65-64)</a:t>
            </a:r>
            <a:endParaRPr lang="ru-RU" sz="1600" i="1" dirty="0">
              <a:solidFill>
                <a:srgbClr val="0000FF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649341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188888"/>
              </p:ext>
            </p:extLst>
          </p:nvPr>
        </p:nvGraphicFramePr>
        <p:xfrm>
          <a:off x="107504" y="980727"/>
          <a:ext cx="8928992" cy="59001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297698">
                  <a:extLst>
                    <a:ext uri="{9D8B030D-6E8A-4147-A177-3AD203B41FA5}">
                      <a16:colId xmlns:a16="http://schemas.microsoft.com/office/drawing/2014/main" xmlns="" val="3059739118"/>
                    </a:ext>
                  </a:extLst>
                </a:gridCol>
                <a:gridCol w="3631294">
                  <a:extLst>
                    <a:ext uri="{9D8B030D-6E8A-4147-A177-3AD203B41FA5}">
                      <a16:colId xmlns:a16="http://schemas.microsoft.com/office/drawing/2014/main" xmlns="" val="574614340"/>
                    </a:ext>
                  </a:extLst>
                </a:gridCol>
              </a:tblGrid>
              <a:tr h="811167">
                <a:tc>
                  <a:txBody>
                    <a:bodyPr/>
                    <a:lstStyle/>
                    <a:p>
                      <a:pPr algn="l"/>
                      <a:endParaRPr lang="ru-RU" sz="1600" b="0" i="0" u="none" strike="noStrike" baseline="0" dirty="0" smtClean="0">
                        <a:solidFill>
                          <a:srgbClr val="0000FF"/>
                        </a:solidFill>
                        <a:latin typeface="Monotype Corsiva" panose="03010101010201010101" pitchFamily="66" charset="0"/>
                      </a:endParaRPr>
                    </a:p>
                    <a:p>
                      <a:pPr algn="ctr"/>
                      <a:r>
                        <a:rPr lang="ru-RU" sz="1600" b="0" i="0" u="none" strike="noStrike" baseline="0" dirty="0" smtClean="0">
                          <a:solidFill>
                            <a:srgbClr val="0000FF"/>
                          </a:solidFill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2000" b="1" i="1" u="none" strike="noStrike" baseline="0" dirty="0" smtClean="0">
                          <a:solidFill>
                            <a:srgbClr val="0000FF"/>
                          </a:solidFill>
                          <a:latin typeface="Monotype Corsiva" panose="03010101010201010101" pitchFamily="66" charset="0"/>
                        </a:rPr>
                        <a:t>РАЗРЕШЕНО </a:t>
                      </a:r>
                      <a:r>
                        <a:rPr lang="ru-RU" sz="2000" b="1" i="0" u="none" strike="noStrike" baseline="0" dirty="0" smtClean="0">
                          <a:solidFill>
                            <a:srgbClr val="FF0000"/>
                          </a:solidFill>
                          <a:latin typeface="Monotype Corsiva" panose="03010101010201010101" pitchFamily="66" charset="0"/>
                        </a:rPr>
                        <a:t>	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600" b="0" i="0" u="none" strike="noStrike" baseline="0" dirty="0" smtClean="0">
                        <a:solidFill>
                          <a:srgbClr val="000000"/>
                        </a:solidFill>
                        <a:latin typeface="Monotype Corsiva" panose="03010101010201010101" pitchFamily="66" charset="0"/>
                      </a:endParaRPr>
                    </a:p>
                    <a:p>
                      <a:pPr algn="ctr"/>
                      <a:r>
                        <a:rPr lang="ru-RU" sz="2000" b="1" i="0" u="none" strike="noStrike" baseline="0" dirty="0" smtClean="0">
                          <a:solidFill>
                            <a:srgbClr val="FF0000"/>
                          </a:solidFill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2000" b="1" i="1" u="none" strike="noStrike" baseline="0" dirty="0" smtClean="0">
                          <a:solidFill>
                            <a:srgbClr val="FF0000"/>
                          </a:solidFill>
                          <a:latin typeface="Monotype Corsiva" panose="03010101010201010101" pitchFamily="66" charset="0"/>
                        </a:rPr>
                        <a:t>ЗАПРЕЩЕНО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Monotype Corsiva" panose="03010101010201010101" pitchFamily="66" charset="0"/>
                        </a:rPr>
                        <a:t>	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4721756"/>
                  </a:ext>
                </a:extLst>
              </a:tr>
              <a:tr h="2455425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иметь при себе: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 гелевая ручка с чернилами черного цвета;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Monotype Corsiva" panose="03010101010201010101" pitchFamily="66" charset="0"/>
                        </a:rPr>
                        <a:t>-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документ, удостоверяющий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личность;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специальные технические средства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(для участников с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ОВЗ, детей - инвалидов, инвалидов)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иметь при себе 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средства связи, фото, аудио и видеоаппаратуру, справочные материалы, письменные заметки и иные средства хранения и передачи информации, собственные орфографические и (или) толковые словари; 	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7473828"/>
                  </a:ext>
                </a:extLst>
              </a:tr>
              <a:tr h="2192344">
                <a:tc>
                  <a:txBody>
                    <a:bodyPr/>
                    <a:lstStyle/>
                    <a:p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пользоваться: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орфографическим  словарем;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пользоваться толковым словарями </a:t>
                      </a:r>
                      <a:r>
                        <a:rPr kumimoji="0" lang="ru-RU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(только для участников итогового изложения)</a:t>
                      </a:r>
                      <a:r>
                        <a:rPr kumimoji="0" 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ВЫДАЮТСЯ В АУДИТОРИИ</a:t>
                      </a:r>
                      <a:endParaRPr lang="ru-RU" sz="2000" b="1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пользоваться 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литературным материалом (художественными произведениями, дневниками, публицистикой, мемуарами и другими литературными 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источниками)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0422589"/>
                  </a:ext>
                </a:extLst>
              </a:tr>
              <a:tr h="3017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7407552"/>
                  </a:ext>
                </a:extLst>
              </a:tr>
            </a:tbl>
          </a:graphicData>
        </a:graphic>
      </p:graphicFrame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5936" y="3429000"/>
            <a:ext cx="1368152" cy="14703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8" y="26288"/>
            <a:ext cx="609653" cy="6584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731" y="59818"/>
            <a:ext cx="8535140" cy="5913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89932" y="483281"/>
            <a:ext cx="673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Об итоговом сочинении (изложении) в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2018/2019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учебном году </a:t>
            </a:r>
          </a:p>
        </p:txBody>
      </p:sp>
    </p:spTree>
    <p:extLst>
      <p:ext uri="{BB962C8B-B14F-4D97-AF65-F5344CB8AC3E}">
        <p14:creationId xmlns:p14="http://schemas.microsoft.com/office/powerpoint/2010/main" val="1511059641"/>
      </p:ext>
    </p:extLst>
  </p:cSld>
  <p:clrMapOvr>
    <a:masterClrMapping/>
  </p:clrMapOvr>
  <p:transition spd="med">
    <p:strips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9193</TotalTime>
  <Words>372</Words>
  <Application>Microsoft Office PowerPoint</Application>
  <PresentationFormat>Экран (4:3)</PresentationFormat>
  <Paragraphs>55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Arial Narrow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Республики Коми</dc:title>
  <dc:creator>О</dc:creator>
  <cp:lastModifiedBy>Edu111115</cp:lastModifiedBy>
  <cp:revision>423</cp:revision>
  <cp:lastPrinted>2014-09-18T14:35:35Z</cp:lastPrinted>
  <dcterms:created xsi:type="dcterms:W3CDTF">2012-08-22T18:26:51Z</dcterms:created>
  <dcterms:modified xsi:type="dcterms:W3CDTF">2018-11-16T10:36:00Z</dcterms:modified>
</cp:coreProperties>
</file>